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491" r:id="rId1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6" autoAdjust="0"/>
    <p:restoredTop sz="94660"/>
  </p:normalViewPr>
  <p:slideViewPr>
    <p:cSldViewPr snapToGrid="0">
      <p:cViewPr>
        <p:scale>
          <a:sx n="150" d="100"/>
          <a:sy n="150" d="100"/>
        </p:scale>
        <p:origin x="484" y="3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46C841-04B1-427C-AA9A-57E77F94F6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38B7154-37B6-4A78-8EED-1C74CA7EE0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9685C5F-9A89-4818-BAD4-B37A4106B5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5AAF1-488B-426B-80BA-9C160015818C}" type="datetimeFigureOut">
              <a:rPr lang="ko-KR" altLang="en-US" smtClean="0"/>
              <a:t>2022-06-28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535482D-26FF-4A0A-A29D-3E8386617D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8F7AD99-1EAD-4521-91C4-C1C63BBCA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BE4AD-2276-4BA9-A11A-73AF32B308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906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14748C-99A4-4B00-98C9-4C831BB54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60E192B-43EC-405C-9E2E-E33CF3B898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EFA6C0-447E-447B-B040-4CCD84C003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5AAF1-488B-426B-80BA-9C160015818C}" type="datetimeFigureOut">
              <a:rPr lang="ko-KR" altLang="en-US" smtClean="0"/>
              <a:t>2022-06-28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8E7E770-3DB1-47EF-92AE-2381F00117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480FAEE-A54D-4214-9A0E-05372F0E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BE4AD-2276-4BA9-A11A-73AF32B308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68026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149973F-2963-4E1A-BAF4-650BACE020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B15C5AD-0574-4982-A466-329B2F4A65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FC776BF-8705-4385-B5A7-838376B798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5AAF1-488B-426B-80BA-9C160015818C}" type="datetimeFigureOut">
              <a:rPr lang="ko-KR" altLang="en-US" smtClean="0"/>
              <a:t>2022-06-28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A3A6F54-AF84-4A92-95FD-5705A407AE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4544035-4345-4282-BE36-7F12873029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BE4AD-2276-4BA9-A11A-73AF32B308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18653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46735" y="548680"/>
            <a:ext cx="11698531" cy="720080"/>
          </a:xfrm>
        </p:spPr>
        <p:txBody>
          <a:bodyPr lIns="72000" tIns="90000" rIns="72000" bIns="0" anchor="t">
            <a:normAutofit/>
          </a:bodyPr>
          <a:lstStyle>
            <a:lvl1pPr algn="l">
              <a:lnSpc>
                <a:spcPct val="120000"/>
              </a:lnSpc>
              <a:defRPr sz="180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0"/>
          </p:nvPr>
        </p:nvSpPr>
        <p:spPr>
          <a:xfrm>
            <a:off x="246186" y="116633"/>
            <a:ext cx="11699631" cy="360040"/>
          </a:xfrm>
        </p:spPr>
        <p:txBody>
          <a:bodyPr lIns="72000" tIns="0" rIns="72000" bIns="0" anchor="ctr">
            <a:normAutofit/>
          </a:bodyPr>
          <a:lstStyle>
            <a:lvl1pPr marL="0" indent="0">
              <a:buNone/>
              <a:defRPr lang="ko-KR" altLang="en-US" sz="1600" kern="12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  <a:cs typeface="+mj-cs"/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17490963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69DFA0-284F-4138-96D5-9575A0B30E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D8EC42-82B6-4345-A695-20CE2632C0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0116CD-5883-473E-965A-643F13A413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5AAF1-488B-426B-80BA-9C160015818C}" type="datetimeFigureOut">
              <a:rPr lang="ko-KR" altLang="en-US" smtClean="0"/>
              <a:t>2022-06-28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39C7ACA-E2EC-4337-8B54-7961CF5D39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0D1845D-C8E0-4E1D-B9DD-A3E595A44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BE4AD-2276-4BA9-A11A-73AF32B308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35040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2F2E40-0C07-4C0B-A6B9-6C08A1649B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9CD4877-746E-4862-9836-7AECEBD186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713A929-CF9B-4D00-B462-DF02DA92EC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5AAF1-488B-426B-80BA-9C160015818C}" type="datetimeFigureOut">
              <a:rPr lang="ko-KR" altLang="en-US" smtClean="0"/>
              <a:t>2022-06-28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83E8944-5039-43AC-B58D-FE0BAC21FB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7F7ADF9-1491-42B9-AA84-54A4C41381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BE4AD-2276-4BA9-A11A-73AF32B308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3073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FA4AF9-9FFF-479A-B87A-A5754EE15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2D5ED57-1D5D-4006-9B27-D79CC7E212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A85E3EE-C3AE-4223-A9C4-58060F67A9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07EB2DA-B679-47B0-807B-3FBC15114A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5AAF1-488B-426B-80BA-9C160015818C}" type="datetimeFigureOut">
              <a:rPr lang="ko-KR" altLang="en-US" smtClean="0"/>
              <a:t>2022-06-28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42BAB0C-29CB-4FBB-9418-A4B7A65338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2EEB223-2802-4520-974E-0292F0DF7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BE4AD-2276-4BA9-A11A-73AF32B308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68733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C6F10D-1292-4A68-853A-F6C04847B1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9C1A71A-A097-407B-97B3-72E894FB2E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B48A69B-AA7E-46B5-9D9F-AE4BDD2646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B23165A-7D0E-4F70-9467-BB8ED5E6123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A1E9EBE-2D7D-451E-95E2-2467AFBB95B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A527316-AA0F-4287-B1E7-DE95A343AF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5AAF1-488B-426B-80BA-9C160015818C}" type="datetimeFigureOut">
              <a:rPr lang="ko-KR" altLang="en-US" smtClean="0"/>
              <a:t>2022-06-28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FBE8F21-5535-4F75-AFE6-5ECC007405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FC86281-8E9C-4038-8934-2A3A3AE73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BE4AD-2276-4BA9-A11A-73AF32B308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26184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9BA4DB-8D36-4CC0-9C7A-1296E0BDCD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337376A-25D8-4C5F-8C39-7D49FD6C2C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5AAF1-488B-426B-80BA-9C160015818C}" type="datetimeFigureOut">
              <a:rPr lang="ko-KR" altLang="en-US" smtClean="0"/>
              <a:t>2022-06-28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CE9E229-4EE3-4192-A92D-06E5084958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F42CD2A-2BC2-44C1-A447-31B92555B7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BE4AD-2276-4BA9-A11A-73AF32B308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74041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F4F854F-FB13-4C4E-9B94-F6F1B2B882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5AAF1-488B-426B-80BA-9C160015818C}" type="datetimeFigureOut">
              <a:rPr lang="ko-KR" altLang="en-US" smtClean="0"/>
              <a:t>2022-06-28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0D4B8E9-B862-4DBE-A6D8-A0A5CA59D6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F4CB74A-45D2-4148-A3C0-29CDB6AD6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BE4AD-2276-4BA9-A11A-73AF32B308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29391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FDD373-7489-4309-AE9D-936F91A03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58BDDD3-7120-485E-8FF0-B476EC17F8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913C444-3096-45D8-B8B9-1A97598D7F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3C581DF-0C42-4906-B0D9-9223639947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5AAF1-488B-426B-80BA-9C160015818C}" type="datetimeFigureOut">
              <a:rPr lang="ko-KR" altLang="en-US" smtClean="0"/>
              <a:t>2022-06-28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ED67A66-B019-4199-9603-BEBC9EFDEC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4A87707-FDE7-41AB-9B9B-350C852BEA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BE4AD-2276-4BA9-A11A-73AF32B308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28326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05F44C-493D-4BBB-92DA-2C03DDB22F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E6E6E99-0512-4023-A44C-55008177370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691BDC6-A427-486E-9426-2E374210EC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48720F8-5446-4FF2-BD22-693FB7B5E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5AAF1-488B-426B-80BA-9C160015818C}" type="datetimeFigureOut">
              <a:rPr lang="ko-KR" altLang="en-US" smtClean="0"/>
              <a:t>2022-06-28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40E0929-259D-45DC-9CDA-AF9CF5A5C1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765B52F-2F49-4853-A0BE-B00B2170E3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BE4AD-2276-4BA9-A11A-73AF32B308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57575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ABFE131-C3A5-4DBD-BE51-00F6B2D7F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F3D523F-1E2B-4776-BDDB-2048B34A9A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54E9D54-6A27-4C39-B510-F102C39829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55AAF1-488B-426B-80BA-9C160015818C}" type="datetimeFigureOut">
              <a:rPr lang="ko-KR" altLang="en-US" smtClean="0"/>
              <a:t>2022-06-28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CACDDE1-E48F-4CEE-92B7-3B03CEB7EC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9852AE-1079-4A6C-8CBB-A6189A26CE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5BE4AD-2276-4BA9-A11A-73AF32B308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82392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5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4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microsoft.com/office/2007/relationships/hdphoto" Target="../media/hdphoto2.wdp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7" Type="http://schemas.openxmlformats.org/officeDocument/2006/relationships/image" Target="../media/image23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eg"/><Relationship Id="rId5" Type="http://schemas.openxmlformats.org/officeDocument/2006/relationships/image" Target="../media/image21.jpeg"/><Relationship Id="rId4" Type="http://schemas.openxmlformats.org/officeDocument/2006/relationships/image" Target="../media/image20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F0EC8E31-DDC1-4784-A482-B1D503CFAFEB}"/>
              </a:ext>
            </a:extLst>
          </p:cNvPr>
          <p:cNvSpPr/>
          <p:nvPr/>
        </p:nvSpPr>
        <p:spPr>
          <a:xfrm>
            <a:off x="8343896" y="2001837"/>
            <a:ext cx="3805768" cy="28543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C15DDC0-8099-44CE-9404-E7C9AE081AE4}"/>
              </a:ext>
            </a:extLst>
          </p:cNvPr>
          <p:cNvSpPr/>
          <p:nvPr/>
        </p:nvSpPr>
        <p:spPr>
          <a:xfrm>
            <a:off x="4142313" y="2001837"/>
            <a:ext cx="3805768" cy="28543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F0E8A59-6E88-4285-A0CF-C4DF830E8B0A}"/>
              </a:ext>
            </a:extLst>
          </p:cNvPr>
          <p:cNvSpPr/>
          <p:nvPr/>
        </p:nvSpPr>
        <p:spPr>
          <a:xfrm>
            <a:off x="0" y="2001837"/>
            <a:ext cx="3805768" cy="28543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FB1F35E-DECA-49F0-B4D6-45EF2E1E6D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348" y="2590916"/>
            <a:ext cx="2311168" cy="173337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D8B2E76-314F-4687-93B4-E1832D581D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2277" y="2590916"/>
            <a:ext cx="2387445" cy="179058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FCA48C0-7692-44EC-BCC6-48B68CCE0A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1599" y="-2159415"/>
            <a:ext cx="2438400" cy="1930872"/>
          </a:xfrm>
          <a:prstGeom prst="rect">
            <a:avLst/>
          </a:prstGeom>
        </p:spPr>
      </p:pic>
      <p:pic>
        <p:nvPicPr>
          <p:cNvPr id="2050" name="Picture 2" descr="About Us | ImageDesks">
            <a:extLst>
              <a:ext uri="{FF2B5EF4-FFF2-40B4-BE49-F238E27FC236}">
                <a16:creationId xmlns:a16="http://schemas.microsoft.com/office/drawing/2014/main" id="{E60D2811-1AAA-440B-8E25-FFFBC2B9ED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0199" y="2476500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About Us Icon - Icon - Free Transparent PNG Clipart Images Download">
            <a:extLst>
              <a:ext uri="{FF2B5EF4-FFF2-40B4-BE49-F238E27FC236}">
                <a16:creationId xmlns:a16="http://schemas.microsoft.com/office/drawing/2014/main" id="{EAD5C23A-E16E-46DE-B378-4579384C24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8833" y="-1761068"/>
            <a:ext cx="1462994" cy="1532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99280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/>
          <a:srcRect t="51959" r="756" b="4234"/>
          <a:stretch/>
        </p:blipFill>
        <p:spPr>
          <a:xfrm>
            <a:off x="6703482" y="3670300"/>
            <a:ext cx="4726517" cy="2328333"/>
          </a:xfrm>
          <a:prstGeom prst="rect">
            <a:avLst/>
          </a:prstGeom>
        </p:spPr>
      </p:pic>
      <p:sp>
        <p:nvSpPr>
          <p:cNvPr id="5" name="TextBox 8"/>
          <p:cNvSpPr txBox="1">
            <a:spLocks noChangeArrowheads="1"/>
          </p:cNvSpPr>
          <p:nvPr/>
        </p:nvSpPr>
        <p:spPr bwMode="auto">
          <a:xfrm>
            <a:off x="-9686" y="634643"/>
            <a:ext cx="852805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800100" indent="-3429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r>
              <a:rPr kumimoji="0"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kumimoji="0"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0"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Visual </a:t>
            </a:r>
            <a:r>
              <a:rPr kumimoji="0" lang="en-US" altLang="ko-KR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Odometry</a:t>
            </a:r>
            <a:r>
              <a:rPr kumimoji="0"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– Drift Compensation</a:t>
            </a:r>
            <a:endParaRPr lang="en-US" altLang="ko-KR" b="1" dirty="0">
              <a:latin typeface="+mn-ea"/>
            </a:endParaRP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111717" y="0"/>
            <a:ext cx="11971739" cy="584042"/>
          </a:xfrm>
          <a:prstGeom prst="rect">
            <a:avLst/>
          </a:prstGeom>
        </p:spPr>
        <p:txBody>
          <a:bodyPr vert="horz" lIns="72000" tIns="90000" rIns="72000" bIns="0" rtlCol="0" anchor="t">
            <a:normAutofit/>
          </a:bodyPr>
          <a:lstStyle>
            <a:lvl1pPr algn="l" defTabSz="514350" rtl="0" eaLnBrk="1" latinLnBrk="1" hangingPunct="1">
              <a:lnSpc>
                <a:spcPct val="120000"/>
              </a:lnSpc>
              <a:spcBef>
                <a:spcPct val="0"/>
              </a:spcBef>
              <a:buNone/>
              <a:defRPr sz="1800" kern="1200" spc="-28" baseline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  <a:cs typeface="+mj-cs"/>
              </a:defRPr>
            </a:lvl1pPr>
          </a:lstStyle>
          <a:p>
            <a:r>
              <a:rPr lang="en-US" altLang="ko-KR" sz="2100" dirty="0">
                <a:solidFill>
                  <a:schemeClr val="bg1">
                    <a:lumMod val="95000"/>
                  </a:schemeClr>
                </a:solidFill>
                <a:latin typeface="Arial Black" panose="020B0A04020102020204" pitchFamily="34" charset="0"/>
                <a:ea typeface="+mj-ea"/>
              </a:rPr>
              <a:t>Current Research</a:t>
            </a:r>
            <a:endParaRPr lang="ko-KR" altLang="en-US" sz="2100" dirty="0">
              <a:solidFill>
                <a:schemeClr val="bg1">
                  <a:lumMod val="95000"/>
                </a:schemeClr>
              </a:solidFill>
              <a:latin typeface="Arial Black" panose="020B0A04020102020204" pitchFamily="34" charset="0"/>
              <a:ea typeface="+mj-ea"/>
            </a:endParaRPr>
          </a:p>
        </p:txBody>
      </p:sp>
      <p:pic>
        <p:nvPicPr>
          <p:cNvPr id="2" name="TrackResult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625341" y="1662657"/>
            <a:ext cx="2804658" cy="200764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DB283A9-03B4-4717-B26B-79C033511411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069"/>
          <a:stretch/>
        </p:blipFill>
        <p:spPr>
          <a:xfrm>
            <a:off x="6894254" y="1662657"/>
            <a:ext cx="1624110" cy="1840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665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7F4E272-C90F-4306-9BF7-ED87FB93FC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374" y="0"/>
            <a:ext cx="10021252" cy="6858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4D9FE76-F904-4830-8DF8-091B0EAFDD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228" t="5140" r="211"/>
          <a:stretch/>
        </p:blipFill>
        <p:spPr>
          <a:xfrm>
            <a:off x="8989995" y="409073"/>
            <a:ext cx="8203130" cy="6039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9099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D7C3F51B-01D1-4164-8D80-7CA3AFCBB3A9}"/>
              </a:ext>
            </a:extLst>
          </p:cNvPr>
          <p:cNvSpPr/>
          <p:nvPr/>
        </p:nvSpPr>
        <p:spPr>
          <a:xfrm>
            <a:off x="-3133971" y="3979410"/>
            <a:ext cx="3805768" cy="28543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D755EF0-0E60-4DD0-95BE-493DEF337FC6}"/>
              </a:ext>
            </a:extLst>
          </p:cNvPr>
          <p:cNvSpPr/>
          <p:nvPr/>
        </p:nvSpPr>
        <p:spPr>
          <a:xfrm>
            <a:off x="5320925" y="4003674"/>
            <a:ext cx="3805768" cy="28543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8407BA2-908C-4194-A9A7-38EA6948669A}"/>
              </a:ext>
            </a:extLst>
          </p:cNvPr>
          <p:cNvSpPr/>
          <p:nvPr/>
        </p:nvSpPr>
        <p:spPr>
          <a:xfrm>
            <a:off x="9227958" y="4003674"/>
            <a:ext cx="3805768" cy="28543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D682771-42A8-44C3-82E8-2804BBA07563}"/>
              </a:ext>
            </a:extLst>
          </p:cNvPr>
          <p:cNvSpPr/>
          <p:nvPr/>
        </p:nvSpPr>
        <p:spPr>
          <a:xfrm>
            <a:off x="1285277" y="4003674"/>
            <a:ext cx="3805768" cy="28543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CDF1713E-EA32-4A1C-829A-11EC50AE75D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190" r="5575" b="18793"/>
          <a:stretch/>
        </p:blipFill>
        <p:spPr>
          <a:xfrm>
            <a:off x="1887185" y="4513290"/>
            <a:ext cx="2470582" cy="1786566"/>
          </a:xfrm>
          <a:prstGeom prst="rect">
            <a:avLst/>
          </a:prstGeom>
        </p:spPr>
      </p:pic>
      <p:pic>
        <p:nvPicPr>
          <p:cNvPr id="3080" name="Picture 8" descr="Lidar Icon at Vectorified.com | Collection of Lidar Icon free for personal  use">
            <a:extLst>
              <a:ext uri="{FF2B5EF4-FFF2-40B4-BE49-F238E27FC236}">
                <a16:creationId xmlns:a16="http://schemas.microsoft.com/office/drawing/2014/main" id="{FE6AF708-8103-40F2-B66C-F2B9C05A17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8031" y="4614234"/>
            <a:ext cx="1685622" cy="1685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14A801FB-5E8B-4A89-8141-1A36B6604635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8176" y="4774131"/>
            <a:ext cx="1722923" cy="1436812"/>
          </a:xfrm>
          <a:prstGeom prst="rect">
            <a:avLst/>
          </a:prstGeom>
        </p:spPr>
      </p:pic>
      <p:pic>
        <p:nvPicPr>
          <p:cNvPr id="27" name="Picture 26" descr="MBS - MBS | Predictive Maintenance Experts">
            <a:extLst>
              <a:ext uri="{FF2B5EF4-FFF2-40B4-BE49-F238E27FC236}">
                <a16:creationId xmlns:a16="http://schemas.microsoft.com/office/drawing/2014/main" id="{51489725-A226-4391-9E36-69536E2204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199606" y="4445888"/>
            <a:ext cx="1969898" cy="1969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09633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2FAA3ED-4FD8-40D9-8D7A-E8E7E7286B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394" y="1024347"/>
            <a:ext cx="12192000" cy="399288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9F809DD-F25D-44E3-BA19-4F05B3A9A70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576" r="1127" b="12846"/>
          <a:stretch/>
        </p:blipFill>
        <p:spPr>
          <a:xfrm>
            <a:off x="500514" y="5526935"/>
            <a:ext cx="12192000" cy="409320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61DB2FF-3310-43B9-98E8-FDAAD4B3C69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834" r="3837" b="17968"/>
          <a:stretch/>
        </p:blipFill>
        <p:spPr>
          <a:xfrm>
            <a:off x="683394" y="873862"/>
            <a:ext cx="12192000" cy="4143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3658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B129EE1-C098-4DC7-9893-5A0A30A34F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74156" y="2153920"/>
            <a:ext cx="7085966" cy="3115045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7902396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그림 96">
            <a:extLst>
              <a:ext uri="{FF2B5EF4-FFF2-40B4-BE49-F238E27FC236}">
                <a16:creationId xmlns:a16="http://schemas.microsoft.com/office/drawing/2014/main" id="{FEEC91A3-3052-4E3C-8DF4-3BB34F3DBA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4993" y="1485900"/>
            <a:ext cx="4718139" cy="3333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8905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FEFB0A7-0ED0-44A4-851E-D2D426201D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0804" y="2028480"/>
            <a:ext cx="4870391" cy="3208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1611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DF3CE1E-F184-4968-9EC0-E842728FAC0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70631" y="1350811"/>
            <a:ext cx="2761934" cy="118476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66AFA4D-4880-4C1C-AD14-B3FE3434C4DA}"/>
              </a:ext>
            </a:extLst>
          </p:cNvPr>
          <p:cNvSpPr txBox="1"/>
          <p:nvPr/>
        </p:nvSpPr>
        <p:spPr>
          <a:xfrm>
            <a:off x="954970" y="3878538"/>
            <a:ext cx="3770494" cy="226591"/>
          </a:xfrm>
          <a:prstGeom prst="rect">
            <a:avLst/>
          </a:prstGeom>
          <a:noFill/>
        </p:spPr>
        <p:txBody>
          <a:bodyPr wrap="square" lIns="36000" tIns="36000" rIns="36000" bIns="36000" rtlCol="0" anchor="ctr" anchorCtr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</a:t>
            </a:r>
            <a:r>
              <a:rPr kumimoji="1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영상</a:t>
            </a:r>
            <a:r>
              <a:rPr kumimoji="1" lang="ko-KR" altLang="en-US" sz="1000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기반</a:t>
            </a:r>
            <a:r>
              <a:rPr kumimoji="1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1" lang="ko-KR" altLang="en-US" sz="1000" b="1" dirty="0" err="1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시선각</a:t>
            </a:r>
            <a:r>
              <a:rPr kumimoji="1" lang="ko-KR" altLang="en-US" sz="1000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오차 분석 결과</a:t>
            </a:r>
            <a:r>
              <a:rPr kumimoji="1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]</a:t>
            </a:r>
            <a:endParaRPr kumimoji="1" lang="ko-KR" altLang="en-US" sz="1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643ED94F-82F1-4CC4-9051-58A792D12B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7899337"/>
              </p:ext>
            </p:extLst>
          </p:nvPr>
        </p:nvGraphicFramePr>
        <p:xfrm>
          <a:off x="1111092" y="3353999"/>
          <a:ext cx="3315206" cy="521769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678689">
                  <a:extLst>
                    <a:ext uri="{9D8B030D-6E8A-4147-A177-3AD203B41FA5}">
                      <a16:colId xmlns:a16="http://schemas.microsoft.com/office/drawing/2014/main" val="2548344447"/>
                    </a:ext>
                  </a:extLst>
                </a:gridCol>
                <a:gridCol w="728616">
                  <a:extLst>
                    <a:ext uri="{9D8B030D-6E8A-4147-A177-3AD203B41FA5}">
                      <a16:colId xmlns:a16="http://schemas.microsoft.com/office/drawing/2014/main" val="3093139380"/>
                    </a:ext>
                  </a:extLst>
                </a:gridCol>
                <a:gridCol w="907901">
                  <a:extLst>
                    <a:ext uri="{9D8B030D-6E8A-4147-A177-3AD203B41FA5}">
                      <a16:colId xmlns:a16="http://schemas.microsoft.com/office/drawing/2014/main" val="1222544568"/>
                    </a:ext>
                  </a:extLst>
                </a:gridCol>
              </a:tblGrid>
              <a:tr h="173545"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 dirty="0">
                          <a:effectLst/>
                        </a:rPr>
                        <a:t>구분　</a:t>
                      </a:r>
                      <a:endParaRPr lang="ko-KR" altLang="en-US" sz="1050" b="1" kern="0" spc="0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b="1" kern="0" spc="0" dirty="0">
                          <a:effectLst/>
                        </a:rPr>
                        <a:t>Pitch</a:t>
                      </a:r>
                      <a:endParaRPr lang="ko-KR" altLang="en-US" sz="1050" b="1" kern="0" spc="0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b="1" kern="0" spc="0" dirty="0">
                          <a:effectLst/>
                        </a:rPr>
                        <a:t>Yaw</a:t>
                      </a:r>
                      <a:endParaRPr lang="ko-KR" altLang="en-US" sz="1050" b="1" kern="0" spc="0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482411"/>
                  </a:ext>
                </a:extLst>
              </a:tr>
              <a:tr h="29546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 err="1">
                          <a:effectLst/>
                        </a:rPr>
                        <a:t>시선각</a:t>
                      </a:r>
                      <a:r>
                        <a:rPr lang="ko-KR" altLang="en-US" sz="1050" kern="0" spc="0" dirty="0">
                          <a:effectLst/>
                        </a:rPr>
                        <a:t> 오차</a:t>
                      </a:r>
                      <a:r>
                        <a:rPr lang="en-US" altLang="ko-KR" sz="1050" kern="0" spc="0" dirty="0">
                          <a:effectLst/>
                        </a:rPr>
                        <a:t>(RMSE)</a:t>
                      </a:r>
                      <a:endParaRPr lang="ko-KR" altLang="en-US" sz="1050" b="0" kern="0" spc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 dirty="0">
                          <a:effectLst/>
                        </a:rPr>
                        <a:t>0.94º</a:t>
                      </a:r>
                      <a:endParaRPr lang="en-US" sz="1050" b="0" kern="0" spc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 dirty="0">
                          <a:effectLst/>
                        </a:rPr>
                        <a:t>1.74º</a:t>
                      </a:r>
                      <a:endParaRPr lang="en-US" sz="1050" b="1" kern="0" spc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84473738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77D39EC2-1E2E-4990-82BA-3FD44576B227}"/>
              </a:ext>
            </a:extLst>
          </p:cNvPr>
          <p:cNvSpPr txBox="1"/>
          <p:nvPr/>
        </p:nvSpPr>
        <p:spPr>
          <a:xfrm>
            <a:off x="6009058" y="5507189"/>
            <a:ext cx="3427722" cy="226591"/>
          </a:xfrm>
          <a:prstGeom prst="rect">
            <a:avLst/>
          </a:prstGeom>
          <a:noFill/>
        </p:spPr>
        <p:txBody>
          <a:bodyPr wrap="square" lIns="36000" tIns="36000" rIns="36000" bIns="36000" rtlCol="0" anchor="ctr" anchorCtr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</a:t>
            </a:r>
            <a:r>
              <a:rPr kumimoji="1" lang="ko-KR" altLang="en-US" sz="1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애자검출</a:t>
            </a:r>
            <a:r>
              <a:rPr kumimoji="1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탐지 결과</a:t>
            </a:r>
            <a:r>
              <a:rPr kumimoji="1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]</a:t>
            </a:r>
            <a:endParaRPr kumimoji="1" lang="ko-KR" altLang="en-US" sz="1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87BE2CB-8513-4BB6-A241-47B177C890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0000"/>
          <a:stretch/>
        </p:blipFill>
        <p:spPr>
          <a:xfrm>
            <a:off x="936092" y="2027777"/>
            <a:ext cx="2030607" cy="131964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390ED0E-9507-4D15-9029-99EBF8E0EC3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661" b="49201"/>
          <a:stretch/>
        </p:blipFill>
        <p:spPr>
          <a:xfrm>
            <a:off x="2782540" y="2211207"/>
            <a:ext cx="2025465" cy="1112131"/>
          </a:xfrm>
          <a:prstGeom prst="rect">
            <a:avLst/>
          </a:prstGeom>
        </p:spPr>
      </p:pic>
      <p:pic>
        <p:nvPicPr>
          <p:cNvPr id="10" name="Picture 2" descr="취미성에 초점 맞췄다” 패럿 아나피 FPV - 테크레시피">
            <a:extLst>
              <a:ext uri="{FF2B5EF4-FFF2-40B4-BE49-F238E27FC236}">
                <a16:creationId xmlns:a16="http://schemas.microsoft.com/office/drawing/2014/main" id="{7D38FDD7-B485-4E75-BFC3-474EA297E5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065" y="630819"/>
            <a:ext cx="1155187" cy="719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_x271245936">
            <a:extLst>
              <a:ext uri="{FF2B5EF4-FFF2-40B4-BE49-F238E27FC236}">
                <a16:creationId xmlns:a16="http://schemas.microsoft.com/office/drawing/2014/main" id="{4AFFE956-26E1-467C-954A-D4BF3EB60A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6931" y="3716483"/>
            <a:ext cx="1348669" cy="1011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_x187320240" descr="EMB0000a7103303">
            <a:extLst>
              <a:ext uri="{FF2B5EF4-FFF2-40B4-BE49-F238E27FC236}">
                <a16:creationId xmlns:a16="http://schemas.microsoft.com/office/drawing/2014/main" id="{EF5FDE7C-0D2A-4F1F-A128-582F27D8A8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4297" y="474332"/>
            <a:ext cx="1348669" cy="1011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61095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F4E7ED07-09E2-430B-8836-247C1E234B4D}"/>
              </a:ext>
            </a:extLst>
          </p:cNvPr>
          <p:cNvGrpSpPr/>
          <p:nvPr/>
        </p:nvGrpSpPr>
        <p:grpSpPr>
          <a:xfrm>
            <a:off x="2491036" y="1649967"/>
            <a:ext cx="4454567" cy="2636709"/>
            <a:chOff x="182698" y="1519044"/>
            <a:chExt cx="4900024" cy="2636709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8C0B1CE2-138A-491D-B84D-24C0862FBD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2229"/>
            <a:stretch/>
          </p:blipFill>
          <p:spPr>
            <a:xfrm>
              <a:off x="182698" y="1566228"/>
              <a:ext cx="2517094" cy="2589525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A5F5EABD-C1FF-4E9F-A723-D78E7810B7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069"/>
            <a:stretch/>
          </p:blipFill>
          <p:spPr>
            <a:xfrm>
              <a:off x="2767971" y="1519044"/>
              <a:ext cx="2314751" cy="2589525"/>
            </a:xfrm>
            <a:prstGeom prst="rect">
              <a:avLst/>
            </a:prstGeom>
          </p:spPr>
        </p:pic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C76A3709-FEC9-49F3-B93D-375436DFEFBD}"/>
              </a:ext>
            </a:extLst>
          </p:cNvPr>
          <p:cNvSpPr/>
          <p:nvPr/>
        </p:nvSpPr>
        <p:spPr>
          <a:xfrm>
            <a:off x="3008689" y="867855"/>
            <a:ext cx="354122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600" b="1">
                <a:ln>
                  <a:solidFill>
                    <a:schemeClr val="bg1">
                      <a:alpha val="20000"/>
                    </a:schemeClr>
                  </a:solidFill>
                </a:ln>
                <a:latin typeface="Arial" pitchFamily="34" charset="0"/>
                <a:cs typeface="Arial" pitchFamily="34" charset="0"/>
              </a:rPr>
              <a:t>Vehicle localization with Sign Post</a:t>
            </a:r>
            <a:endParaRPr lang="ko-KR" altLang="en-US" sz="1600" b="1" dirty="0">
              <a:ln>
                <a:solidFill>
                  <a:schemeClr val="bg1">
                    <a:alpha val="20000"/>
                  </a:schemeClr>
                </a:solidFill>
              </a:ln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8" name="직선 연결선 9">
            <a:extLst>
              <a:ext uri="{FF2B5EF4-FFF2-40B4-BE49-F238E27FC236}">
                <a16:creationId xmlns:a16="http://schemas.microsoft.com/office/drawing/2014/main" id="{185EB056-B403-486C-BBAE-EA6840BC3114}"/>
              </a:ext>
            </a:extLst>
          </p:cNvPr>
          <p:cNvCxnSpPr/>
          <p:nvPr/>
        </p:nvCxnSpPr>
        <p:spPr>
          <a:xfrm>
            <a:off x="2517181" y="4359786"/>
            <a:ext cx="452424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9">
            <a:extLst>
              <a:ext uri="{FF2B5EF4-FFF2-40B4-BE49-F238E27FC236}">
                <a16:creationId xmlns:a16="http://schemas.microsoft.com/office/drawing/2014/main" id="{7DA8E3F8-686F-4F70-AF17-42E3BA5FC1F0}"/>
              </a:ext>
            </a:extLst>
          </p:cNvPr>
          <p:cNvCxnSpPr/>
          <p:nvPr/>
        </p:nvCxnSpPr>
        <p:spPr>
          <a:xfrm>
            <a:off x="2491036" y="1595420"/>
            <a:ext cx="452424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24">
            <a:extLst>
              <a:ext uri="{FF2B5EF4-FFF2-40B4-BE49-F238E27FC236}">
                <a16:creationId xmlns:a16="http://schemas.microsoft.com/office/drawing/2014/main" id="{29EAB924-4505-4059-AFA7-4CBB2A61738F}"/>
              </a:ext>
            </a:extLst>
          </p:cNvPr>
          <p:cNvSpPr/>
          <p:nvPr/>
        </p:nvSpPr>
        <p:spPr>
          <a:xfrm>
            <a:off x="2491036" y="4677313"/>
            <a:ext cx="8813442" cy="184661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2000"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직사각형 25">
            <a:extLst>
              <a:ext uri="{FF2B5EF4-FFF2-40B4-BE49-F238E27FC236}">
                <a16:creationId xmlns:a16="http://schemas.microsoft.com/office/drawing/2014/main" id="{5FDF8A29-1917-426F-9402-993CE23C8E6B}"/>
              </a:ext>
            </a:extLst>
          </p:cNvPr>
          <p:cNvSpPr/>
          <p:nvPr/>
        </p:nvSpPr>
        <p:spPr>
          <a:xfrm>
            <a:off x="2491036" y="4664613"/>
            <a:ext cx="8813442" cy="333263"/>
          </a:xfrm>
          <a:prstGeom prst="rect">
            <a:avLst/>
          </a:prstGeom>
          <a:solidFill>
            <a:srgbClr val="37609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600" b="1" dirty="0">
                <a:ln>
                  <a:solidFill>
                    <a:schemeClr val="bg1">
                      <a:alpha val="20000"/>
                    </a:schemeClr>
                  </a:solidFill>
                </a:ln>
                <a:latin typeface="Arial" pitchFamily="34" charset="0"/>
                <a:cs typeface="Arial" pitchFamily="34" charset="0"/>
              </a:rPr>
              <a:t>Proposed Vehicle Pose Estimation Algorithm</a:t>
            </a:r>
            <a:endParaRPr kumimoji="0" lang="ko-KR" altLang="en-US" sz="1600" b="1" dirty="0">
              <a:ln>
                <a:solidFill>
                  <a:schemeClr val="bg1">
                    <a:alpha val="20000"/>
                  </a:schemeClr>
                </a:solidFill>
              </a:ln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Right Arrow 64">
            <a:extLst>
              <a:ext uri="{FF2B5EF4-FFF2-40B4-BE49-F238E27FC236}">
                <a16:creationId xmlns:a16="http://schemas.microsoft.com/office/drawing/2014/main" id="{3CF104E4-2EE6-4BCC-80C2-8C720D53E4EC}"/>
              </a:ext>
            </a:extLst>
          </p:cNvPr>
          <p:cNvSpPr/>
          <p:nvPr/>
        </p:nvSpPr>
        <p:spPr>
          <a:xfrm>
            <a:off x="2859111" y="5501590"/>
            <a:ext cx="8189737" cy="649494"/>
          </a:xfrm>
          <a:prstGeom prst="rightArrow">
            <a:avLst>
              <a:gd name="adj1" fmla="val 50000"/>
              <a:gd name="adj2" fmla="val 32402"/>
            </a:avLst>
          </a:prstGeom>
          <a:gradFill flip="none" rotWithShape="1">
            <a:gsLst>
              <a:gs pos="0">
                <a:srgbClr val="FFC000">
                  <a:alpha val="0"/>
                </a:srgbClr>
              </a:gs>
              <a:gs pos="86000">
                <a:srgbClr val="FFC00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모서리가 둥근 직사각형 3">
            <a:extLst>
              <a:ext uri="{FF2B5EF4-FFF2-40B4-BE49-F238E27FC236}">
                <a16:creationId xmlns:a16="http://schemas.microsoft.com/office/drawing/2014/main" id="{5C59275E-0290-4702-9BE4-8100527798C9}"/>
              </a:ext>
            </a:extLst>
          </p:cNvPr>
          <p:cNvSpPr/>
          <p:nvPr/>
        </p:nvSpPr>
        <p:spPr>
          <a:xfrm>
            <a:off x="3870641" y="5232491"/>
            <a:ext cx="2694660" cy="536448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 latinLnBrk="1">
              <a:spcAft>
                <a:spcPts val="0"/>
              </a:spcAft>
            </a:pPr>
            <a:r>
              <a:rPr lang="en-US" sz="1200" b="1" kern="1200" dirty="0">
                <a:solidFill>
                  <a:srgbClr val="000000"/>
                </a:solidFill>
                <a:effectLst/>
                <a:latin typeface="Arial" pitchFamily="34" charset="0"/>
                <a:ea typeface="맑은 고딕"/>
                <a:cs typeface="Arial" pitchFamily="34" charset="0"/>
              </a:rPr>
              <a:t>Obtain corresponding points</a:t>
            </a:r>
          </a:p>
          <a:p>
            <a:pPr algn="ctr" latinLnBrk="1">
              <a:spcAft>
                <a:spcPts val="0"/>
              </a:spcAft>
            </a:pPr>
            <a:r>
              <a:rPr lang="en-US" sz="1200" b="1" dirty="0">
                <a:solidFill>
                  <a:srgbClr val="000000"/>
                </a:solidFill>
                <a:latin typeface="Arial" pitchFamily="34" charset="0"/>
                <a:ea typeface="맑은 고딕"/>
                <a:cs typeface="Arial" pitchFamily="34" charset="0"/>
              </a:rPr>
              <a:t>between {IM} and {S}</a:t>
            </a:r>
            <a:endParaRPr lang="en-US" sz="1200" dirty="0">
              <a:effectLst/>
              <a:latin typeface="Arial" pitchFamily="34" charset="0"/>
              <a:ea typeface="맑은 고딕"/>
              <a:cs typeface="Arial" pitchFamily="34" charset="0"/>
            </a:endParaRPr>
          </a:p>
        </p:txBody>
      </p:sp>
      <p:sp>
        <p:nvSpPr>
          <p:cNvPr id="14" name="모서리가 둥근 직사각형 5">
            <a:extLst>
              <a:ext uri="{FF2B5EF4-FFF2-40B4-BE49-F238E27FC236}">
                <a16:creationId xmlns:a16="http://schemas.microsoft.com/office/drawing/2014/main" id="{91D9E446-4CA9-4072-A176-5D5CB8C82587}"/>
              </a:ext>
            </a:extLst>
          </p:cNvPr>
          <p:cNvSpPr/>
          <p:nvPr/>
        </p:nvSpPr>
        <p:spPr>
          <a:xfrm>
            <a:off x="3870641" y="5920990"/>
            <a:ext cx="878755" cy="355968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en-US" sz="1200" dirty="0">
                <a:solidFill>
                  <a:srgbClr val="000000"/>
                </a:solidFill>
                <a:latin typeface="Arial" pitchFamily="34" charset="0"/>
                <a:ea typeface="맑은 고딕"/>
                <a:cs typeface="Arial" pitchFamily="34" charset="0"/>
              </a:rPr>
              <a:t>Road sign</a:t>
            </a:r>
          </a:p>
          <a:p>
            <a:pPr algn="ctr"/>
            <a:r>
              <a:rPr lang="en-US" sz="1200" dirty="0">
                <a:solidFill>
                  <a:srgbClr val="000000"/>
                </a:solidFill>
                <a:latin typeface="Arial" pitchFamily="34" charset="0"/>
                <a:ea typeface="맑은 고딕"/>
                <a:cs typeface="Arial" pitchFamily="34" charset="0"/>
              </a:rPr>
              <a:t>detection</a:t>
            </a:r>
          </a:p>
        </p:txBody>
      </p:sp>
      <p:sp>
        <p:nvSpPr>
          <p:cNvPr id="15" name="모서리가 둥근 직사각형 6">
            <a:extLst>
              <a:ext uri="{FF2B5EF4-FFF2-40B4-BE49-F238E27FC236}">
                <a16:creationId xmlns:a16="http://schemas.microsoft.com/office/drawing/2014/main" id="{76999E05-DB68-44C7-8680-0480730A5AE0}"/>
              </a:ext>
            </a:extLst>
          </p:cNvPr>
          <p:cNvSpPr/>
          <p:nvPr/>
        </p:nvSpPr>
        <p:spPr>
          <a:xfrm>
            <a:off x="5651792" y="5920989"/>
            <a:ext cx="913509" cy="355969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en-US" sz="1200" dirty="0">
                <a:solidFill>
                  <a:srgbClr val="000000"/>
                </a:solidFill>
                <a:latin typeface="Arial" pitchFamily="34" charset="0"/>
                <a:ea typeface="맑은 고딕"/>
                <a:cs typeface="Arial" pitchFamily="34" charset="0"/>
              </a:rPr>
              <a:t>Feature</a:t>
            </a:r>
          </a:p>
          <a:p>
            <a:pPr algn="ctr"/>
            <a:r>
              <a:rPr lang="en-US" sz="1200" dirty="0">
                <a:solidFill>
                  <a:srgbClr val="000000"/>
                </a:solidFill>
                <a:latin typeface="Arial" pitchFamily="34" charset="0"/>
                <a:ea typeface="맑은 고딕"/>
                <a:cs typeface="Arial" pitchFamily="34" charset="0"/>
              </a:rPr>
              <a:t>Matching</a:t>
            </a:r>
          </a:p>
        </p:txBody>
      </p:sp>
      <p:sp>
        <p:nvSpPr>
          <p:cNvPr id="16" name="모서리가 둥근 직사각형 7">
            <a:extLst>
              <a:ext uri="{FF2B5EF4-FFF2-40B4-BE49-F238E27FC236}">
                <a16:creationId xmlns:a16="http://schemas.microsoft.com/office/drawing/2014/main" id="{EB171352-ADFA-4447-8F0D-4B26951CC546}"/>
              </a:ext>
            </a:extLst>
          </p:cNvPr>
          <p:cNvSpPr/>
          <p:nvPr/>
        </p:nvSpPr>
        <p:spPr>
          <a:xfrm>
            <a:off x="6686573" y="5232491"/>
            <a:ext cx="1701994" cy="536448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en-US" sz="1200" b="1" dirty="0">
                <a:solidFill>
                  <a:srgbClr val="000000"/>
                </a:solidFill>
                <a:latin typeface="Arial" pitchFamily="34" charset="0"/>
                <a:ea typeface="맑은 고딕"/>
                <a:cs typeface="Arial" pitchFamily="34" charset="0"/>
              </a:rPr>
              <a:t>Relative pose </a:t>
            </a:r>
          </a:p>
          <a:p>
            <a:pPr algn="ctr"/>
            <a:r>
              <a:rPr lang="en-US" sz="1200" b="1" dirty="0">
                <a:solidFill>
                  <a:srgbClr val="000000"/>
                </a:solidFill>
                <a:latin typeface="Arial" pitchFamily="34" charset="0"/>
                <a:ea typeface="맑은 고딕"/>
                <a:cs typeface="Arial" pitchFamily="34" charset="0"/>
              </a:rPr>
              <a:t>between {C} and {S}</a:t>
            </a:r>
          </a:p>
        </p:txBody>
      </p:sp>
      <p:sp>
        <p:nvSpPr>
          <p:cNvPr id="17" name="모서리가 둥근 직사각형 9">
            <a:extLst>
              <a:ext uri="{FF2B5EF4-FFF2-40B4-BE49-F238E27FC236}">
                <a16:creationId xmlns:a16="http://schemas.microsoft.com/office/drawing/2014/main" id="{A0D7D12A-98A3-4345-875A-33DA0F81F0C4}"/>
              </a:ext>
            </a:extLst>
          </p:cNvPr>
          <p:cNvSpPr/>
          <p:nvPr/>
        </p:nvSpPr>
        <p:spPr>
          <a:xfrm>
            <a:off x="6686573" y="5883613"/>
            <a:ext cx="1701994" cy="430721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en-US" sz="1200" dirty="0">
                <a:solidFill>
                  <a:srgbClr val="000000"/>
                </a:solidFill>
                <a:latin typeface="Arial" pitchFamily="34" charset="0"/>
                <a:ea typeface="맑은 고딕"/>
                <a:cs typeface="Arial" pitchFamily="34" charset="0"/>
              </a:rPr>
              <a:t>Non-linear least square</a:t>
            </a:r>
          </a:p>
          <a:p>
            <a:pPr algn="ctr"/>
            <a:r>
              <a:rPr lang="en-US" sz="1200" dirty="0">
                <a:solidFill>
                  <a:srgbClr val="000000"/>
                </a:solidFill>
                <a:latin typeface="Arial" pitchFamily="34" charset="0"/>
                <a:ea typeface="맑은 고딕"/>
                <a:cs typeface="Arial" pitchFamily="34" charset="0"/>
              </a:rPr>
              <a:t> pose estimation</a:t>
            </a:r>
          </a:p>
        </p:txBody>
      </p:sp>
      <p:sp>
        <p:nvSpPr>
          <p:cNvPr id="18" name="모서리가 둥근 직사각형 13">
            <a:extLst>
              <a:ext uri="{FF2B5EF4-FFF2-40B4-BE49-F238E27FC236}">
                <a16:creationId xmlns:a16="http://schemas.microsoft.com/office/drawing/2014/main" id="{09BCA722-1F8F-45E2-8D6A-22097C9CD8E1}"/>
              </a:ext>
            </a:extLst>
          </p:cNvPr>
          <p:cNvSpPr/>
          <p:nvPr/>
        </p:nvSpPr>
        <p:spPr>
          <a:xfrm>
            <a:off x="8486775" y="5232491"/>
            <a:ext cx="2069791" cy="536448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en-US" sz="1200" b="1" dirty="0">
                <a:solidFill>
                  <a:srgbClr val="000000"/>
                </a:solidFill>
                <a:latin typeface="Arial" pitchFamily="34" charset="0"/>
                <a:ea typeface="맑은 고딕"/>
                <a:cs typeface="Arial" pitchFamily="34" charset="0"/>
              </a:rPr>
              <a:t>Transform point in {S} to</a:t>
            </a:r>
          </a:p>
          <a:p>
            <a:pPr algn="ctr"/>
            <a:r>
              <a:rPr lang="en-US" sz="1200" b="1" dirty="0">
                <a:solidFill>
                  <a:srgbClr val="000000"/>
                </a:solidFill>
                <a:latin typeface="Arial" pitchFamily="34" charset="0"/>
                <a:ea typeface="맑은 고딕"/>
                <a:cs typeface="Arial" pitchFamily="34" charset="0"/>
              </a:rPr>
              <a:t>UTM coordinate{U}</a:t>
            </a:r>
          </a:p>
        </p:txBody>
      </p:sp>
      <p:sp>
        <p:nvSpPr>
          <p:cNvPr id="19" name="모서리가 둥근 직사각형 9">
            <a:extLst>
              <a:ext uri="{FF2B5EF4-FFF2-40B4-BE49-F238E27FC236}">
                <a16:creationId xmlns:a16="http://schemas.microsoft.com/office/drawing/2014/main" id="{AFB03391-AB97-4E79-A87C-F14DB5A5F2CE}"/>
              </a:ext>
            </a:extLst>
          </p:cNvPr>
          <p:cNvSpPr/>
          <p:nvPr/>
        </p:nvSpPr>
        <p:spPr>
          <a:xfrm>
            <a:off x="8486773" y="5883613"/>
            <a:ext cx="2069791" cy="430721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en-US" sz="1200" dirty="0">
                <a:solidFill>
                  <a:srgbClr val="000000"/>
                </a:solidFill>
                <a:latin typeface="Arial" pitchFamily="34" charset="0"/>
                <a:ea typeface="맑은 고딕"/>
                <a:cs typeface="Arial" pitchFamily="34" charset="0"/>
              </a:rPr>
              <a:t>Coordinate Transformation &amp;</a:t>
            </a:r>
          </a:p>
          <a:p>
            <a:pPr algn="ctr"/>
            <a:r>
              <a:rPr lang="en-US" sz="1200" dirty="0">
                <a:solidFill>
                  <a:srgbClr val="000000"/>
                </a:solidFill>
                <a:latin typeface="Arial" pitchFamily="34" charset="0"/>
                <a:ea typeface="맑은 고딕"/>
                <a:cs typeface="Arial" pitchFamily="34" charset="0"/>
              </a:rPr>
              <a:t>GPS to UTM conversion</a:t>
            </a:r>
          </a:p>
        </p:txBody>
      </p:sp>
      <p:sp>
        <p:nvSpPr>
          <p:cNvPr id="20" name="Oval 72">
            <a:extLst>
              <a:ext uri="{FF2B5EF4-FFF2-40B4-BE49-F238E27FC236}">
                <a16:creationId xmlns:a16="http://schemas.microsoft.com/office/drawing/2014/main" id="{A8BD7FBE-B117-4FF7-BAB5-B127D752A165}"/>
              </a:ext>
            </a:extLst>
          </p:cNvPr>
          <p:cNvSpPr/>
          <p:nvPr/>
        </p:nvSpPr>
        <p:spPr>
          <a:xfrm>
            <a:off x="2563678" y="5458701"/>
            <a:ext cx="688032" cy="635384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b="1" dirty="0">
                <a:solidFill>
                  <a:srgbClr val="000000"/>
                </a:solidFill>
                <a:latin typeface="Arial" pitchFamily="34" charset="0"/>
                <a:ea typeface="맑은 고딕"/>
                <a:cs typeface="Arial" pitchFamily="34" charset="0"/>
              </a:rPr>
              <a:t>Video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5D3CFBB5-778A-40AC-8180-1EC3D3006FE3}"/>
              </a:ext>
            </a:extLst>
          </p:cNvPr>
          <p:cNvGrpSpPr/>
          <p:nvPr/>
        </p:nvGrpSpPr>
        <p:grpSpPr>
          <a:xfrm>
            <a:off x="3189041" y="5099652"/>
            <a:ext cx="598773" cy="391926"/>
            <a:chOff x="368379" y="7704062"/>
            <a:chExt cx="598773" cy="391926"/>
          </a:xfrm>
        </p:grpSpPr>
        <p:sp>
          <p:nvSpPr>
            <p:cNvPr id="22" name="모서리가 둥근 직사각형 5">
              <a:extLst>
                <a:ext uri="{FF2B5EF4-FFF2-40B4-BE49-F238E27FC236}">
                  <a16:creationId xmlns:a16="http://schemas.microsoft.com/office/drawing/2014/main" id="{9055D741-D77C-4D0C-87C4-D533D9B70E15}"/>
                </a:ext>
              </a:extLst>
            </p:cNvPr>
            <p:cNvSpPr/>
            <p:nvPr/>
          </p:nvSpPr>
          <p:spPr>
            <a:xfrm>
              <a:off x="459020" y="7704062"/>
              <a:ext cx="508132" cy="294188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36000" rIns="36000" rtlCol="0" anchor="ctr"/>
            <a:lstStyle/>
            <a:p>
              <a:pPr algn="ctr"/>
              <a:endParaRPr lang="en-US" sz="1200" b="1" dirty="0">
                <a:solidFill>
                  <a:srgbClr val="000000"/>
                </a:solidFill>
                <a:latin typeface="Arial" pitchFamily="34" charset="0"/>
                <a:ea typeface="맑은 고딕"/>
                <a:cs typeface="Arial" pitchFamily="34" charset="0"/>
              </a:endParaRPr>
            </a:p>
          </p:txBody>
        </p:sp>
        <p:sp>
          <p:nvSpPr>
            <p:cNvPr id="23" name="모서리가 둥근 직사각형 5">
              <a:extLst>
                <a:ext uri="{FF2B5EF4-FFF2-40B4-BE49-F238E27FC236}">
                  <a16:creationId xmlns:a16="http://schemas.microsoft.com/office/drawing/2014/main" id="{F551F19F-437A-42F6-AD4E-D5583C467128}"/>
                </a:ext>
              </a:extLst>
            </p:cNvPr>
            <p:cNvSpPr/>
            <p:nvPr/>
          </p:nvSpPr>
          <p:spPr>
            <a:xfrm>
              <a:off x="416010" y="7750491"/>
              <a:ext cx="508132" cy="294188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36000" rIns="36000" rtlCol="0" anchor="ctr"/>
            <a:lstStyle/>
            <a:p>
              <a:pPr algn="ctr"/>
              <a:endParaRPr lang="en-US" sz="1200" b="1" dirty="0">
                <a:solidFill>
                  <a:srgbClr val="000000"/>
                </a:solidFill>
                <a:latin typeface="Arial" pitchFamily="34" charset="0"/>
                <a:ea typeface="맑은 고딕"/>
                <a:cs typeface="Arial" pitchFamily="34" charset="0"/>
              </a:endParaRPr>
            </a:p>
          </p:txBody>
        </p:sp>
        <p:sp>
          <p:nvSpPr>
            <p:cNvPr id="24" name="모서리가 둥근 직사각형 5">
              <a:extLst>
                <a:ext uri="{FF2B5EF4-FFF2-40B4-BE49-F238E27FC236}">
                  <a16:creationId xmlns:a16="http://schemas.microsoft.com/office/drawing/2014/main" id="{B9D78222-98EF-414E-A148-7871DC895F6D}"/>
                </a:ext>
              </a:extLst>
            </p:cNvPr>
            <p:cNvSpPr/>
            <p:nvPr/>
          </p:nvSpPr>
          <p:spPr>
            <a:xfrm>
              <a:off x="368379" y="7801800"/>
              <a:ext cx="508132" cy="294188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sz="1200" b="1" dirty="0">
                  <a:solidFill>
                    <a:srgbClr val="000000"/>
                  </a:solidFill>
                  <a:latin typeface="Arial" pitchFamily="34" charset="0"/>
                  <a:ea typeface="맑은 고딕"/>
                  <a:cs typeface="Arial" pitchFamily="34" charset="0"/>
                </a:rPr>
                <a:t>DB</a:t>
              </a:r>
            </a:p>
          </p:txBody>
        </p:sp>
      </p:grp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60C3A002-CCF5-469E-AADE-24DF7C02938D}"/>
              </a:ext>
            </a:extLst>
          </p:cNvPr>
          <p:cNvCxnSpPr/>
          <p:nvPr/>
        </p:nvCxnSpPr>
        <p:spPr>
          <a:xfrm>
            <a:off x="3464904" y="5559284"/>
            <a:ext cx="0" cy="203664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모서리가 둥근 직사각형 5">
            <a:extLst>
              <a:ext uri="{FF2B5EF4-FFF2-40B4-BE49-F238E27FC236}">
                <a16:creationId xmlns:a16="http://schemas.microsoft.com/office/drawing/2014/main" id="{D5ED3051-8CEC-47B4-B930-D15E055F0498}"/>
              </a:ext>
            </a:extLst>
          </p:cNvPr>
          <p:cNvSpPr/>
          <p:nvPr/>
        </p:nvSpPr>
        <p:spPr>
          <a:xfrm>
            <a:off x="4826930" y="5920990"/>
            <a:ext cx="743955" cy="355968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en-US" sz="1200" dirty="0">
                <a:solidFill>
                  <a:srgbClr val="000000"/>
                </a:solidFill>
                <a:latin typeface="Arial" pitchFamily="34" charset="0"/>
                <a:ea typeface="맑은 고딕"/>
                <a:cs typeface="Arial" pitchFamily="34" charset="0"/>
              </a:rPr>
              <a:t>Corner</a:t>
            </a:r>
          </a:p>
          <a:p>
            <a:pPr algn="ctr"/>
            <a:r>
              <a:rPr lang="en-US" sz="1200" dirty="0">
                <a:solidFill>
                  <a:srgbClr val="000000"/>
                </a:solidFill>
                <a:latin typeface="Arial" pitchFamily="34" charset="0"/>
                <a:ea typeface="맑은 고딕"/>
                <a:cs typeface="Arial" pitchFamily="34" charset="0"/>
              </a:rPr>
              <a:t>detection</a:t>
            </a: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25645A48-BDD6-4C41-B682-62CCCEF32F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5064" r="2585"/>
          <a:stretch/>
        </p:blipFill>
        <p:spPr>
          <a:xfrm>
            <a:off x="7602132" y="867855"/>
            <a:ext cx="3540001" cy="3701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6311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</TotalTime>
  <Words>97</Words>
  <Application>Microsoft Office PowerPoint</Application>
  <PresentationFormat>와이드스크린</PresentationFormat>
  <Paragraphs>30</Paragraphs>
  <Slides>10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6" baseType="lpstr">
      <vt:lpstr>HY견고딕</vt:lpstr>
      <vt:lpstr>굴림</vt:lpstr>
      <vt:lpstr>맑은 고딕</vt:lpstr>
      <vt:lpstr>Arial</vt:lpstr>
      <vt:lpstr>Arial Black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Kim YoungKeun</dc:creator>
  <cp:lastModifiedBy>Kim YoungKeun</cp:lastModifiedBy>
  <cp:revision>11</cp:revision>
  <dcterms:created xsi:type="dcterms:W3CDTF">2022-05-10T12:32:50Z</dcterms:created>
  <dcterms:modified xsi:type="dcterms:W3CDTF">2022-06-28T12:30:35Z</dcterms:modified>
</cp:coreProperties>
</file>